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248"/>
          <a:stretch>
            <a:fillRect/>
          </a:stretch>
        </p:blipFill>
        <p:spPr>
          <a:xfrm>
            <a:off x="21369" y="-18417"/>
            <a:ext cx="24459443" cy="1379228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Why is Thailand known as “The Land of Smiles”?"/>
          <p:cNvSpPr txBox="1"/>
          <p:nvPr>
            <p:ph type="title"/>
          </p:nvPr>
        </p:nvSpPr>
        <p:spPr>
          <a:xfrm>
            <a:off x="1206500" y="12235295"/>
            <a:ext cx="22089181" cy="1545281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algn="ctr" defTabSz="825500">
              <a:lnSpc>
                <a:spcPct val="100000"/>
              </a:lnSpc>
              <a:defRPr b="0" spc="0" sz="7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Why is Thailand known as “The Land of Smiles”?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Making Merit"/>
          <p:cNvSpPr txBox="1"/>
          <p:nvPr>
            <p:ph type="title"/>
          </p:nvPr>
        </p:nvSpPr>
        <p:spPr>
          <a:xfrm>
            <a:off x="1765178" y="264760"/>
            <a:ext cx="21971001" cy="1717504"/>
          </a:xfrm>
          <a:prstGeom prst="rect">
            <a:avLst/>
          </a:prstGeom>
        </p:spPr>
        <p:txBody>
          <a:bodyPr/>
          <a:lstStyle>
            <a:lvl1pPr>
              <a:defRPr spc="-190" sz="9500"/>
            </a:lvl1pPr>
          </a:lstStyle>
          <a:p>
            <a:pPr/>
            <a:r>
              <a:t>Making Merit</a:t>
            </a:r>
          </a:p>
        </p:txBody>
      </p:sp>
      <p:sp>
        <p:nvSpPr>
          <p:cNvPr id="216" name="Being generous. People practice…"/>
          <p:cNvSpPr txBox="1"/>
          <p:nvPr>
            <p:ph type="body" sz="half" idx="1"/>
          </p:nvPr>
        </p:nvSpPr>
        <p:spPr>
          <a:xfrm>
            <a:off x="258910" y="1658647"/>
            <a:ext cx="11365743" cy="10398706"/>
          </a:xfrm>
          <a:prstGeom prst="rect">
            <a:avLst/>
          </a:prstGeom>
        </p:spPr>
        <p:txBody>
          <a:bodyPr/>
          <a:lstStyle/>
          <a:p>
            <a:pPr marL="365760" indent="-365760" defTabSz="1463003">
              <a:lnSpc>
                <a:spcPct val="100000"/>
              </a:lnSpc>
              <a:spcBef>
                <a:spcPts val="2700"/>
              </a:spcBef>
              <a:defRPr sz="3480"/>
            </a:pPr>
          </a:p>
          <a:p>
            <a:pPr marL="365760" indent="-365760" defTabSz="1463003">
              <a:lnSpc>
                <a:spcPct val="100000"/>
              </a:lnSpc>
              <a:spcBef>
                <a:spcPts val="2700"/>
              </a:spcBef>
              <a:defRPr sz="4860"/>
            </a:pPr>
            <a:r>
              <a:t>Being generous. People practice</a:t>
            </a:r>
          </a:p>
          <a:p>
            <a:pPr marL="0" indent="0" defTabSz="1463003">
              <a:lnSpc>
                <a:spcPct val="100000"/>
              </a:lnSpc>
              <a:spcBef>
                <a:spcPts val="2700"/>
              </a:spcBef>
              <a:buSzTx/>
              <a:buNone/>
              <a:defRPr sz="4860"/>
            </a:pPr>
            <a:r>
              <a:t>  generosity more on these festivals.</a:t>
            </a:r>
          </a:p>
          <a:p>
            <a:pPr marL="365760" indent="-365760" defTabSz="1463003">
              <a:lnSpc>
                <a:spcPct val="100000"/>
              </a:lnSpc>
              <a:spcBef>
                <a:spcPts val="2700"/>
              </a:spcBef>
              <a:defRPr sz="4860"/>
            </a:pPr>
            <a:r>
              <a:t>Giving alms to monks, such as</a:t>
            </a:r>
          </a:p>
          <a:p>
            <a:pPr marL="0" indent="0" defTabSz="1463003">
              <a:lnSpc>
                <a:spcPct val="100000"/>
              </a:lnSpc>
              <a:spcBef>
                <a:spcPts val="2700"/>
              </a:spcBef>
              <a:buSzTx/>
              <a:buNone/>
              <a:defRPr sz="4860"/>
            </a:pPr>
            <a:r>
              <a:t>  food and other daily necessities.</a:t>
            </a:r>
          </a:p>
          <a:p>
            <a:pPr marL="365760" indent="-365760" defTabSz="1463003">
              <a:lnSpc>
                <a:spcPct val="100000"/>
              </a:lnSpc>
              <a:spcBef>
                <a:spcPts val="2700"/>
              </a:spcBef>
              <a:defRPr sz="4860"/>
            </a:pPr>
            <a:r>
              <a:t>Giving to charity. Helping the poor</a:t>
            </a:r>
          </a:p>
          <a:p>
            <a:pPr marL="0" indent="0" defTabSz="1463003">
              <a:lnSpc>
                <a:spcPct val="100000"/>
              </a:lnSpc>
              <a:spcBef>
                <a:spcPts val="2700"/>
              </a:spcBef>
              <a:buSzTx/>
              <a:buNone/>
              <a:defRPr sz="4860"/>
            </a:pPr>
            <a:r>
              <a:t>  and other charitable causes.</a:t>
            </a:r>
          </a:p>
          <a:p>
            <a:pPr marL="365760" indent="-365760" defTabSz="1463003">
              <a:lnSpc>
                <a:spcPct val="100000"/>
              </a:lnSpc>
              <a:spcBef>
                <a:spcPts val="2700"/>
              </a:spcBef>
              <a:defRPr sz="4860"/>
            </a:pPr>
            <a:r>
              <a:t>Being vegetarian for the day. Not </a:t>
            </a:r>
          </a:p>
          <a:p>
            <a:pPr marL="0" indent="0" defTabSz="1463003">
              <a:lnSpc>
                <a:spcPct val="100000"/>
              </a:lnSpc>
              <a:spcBef>
                <a:spcPts val="2700"/>
              </a:spcBef>
              <a:buSzTx/>
              <a:buNone/>
              <a:defRPr sz="4860"/>
            </a:pPr>
            <a:r>
              <a:t>  harming living beings is a principle</a:t>
            </a:r>
          </a:p>
          <a:p>
            <a:pPr marL="0" indent="0" defTabSz="1463003">
              <a:lnSpc>
                <a:spcPct val="100000"/>
              </a:lnSpc>
              <a:spcBef>
                <a:spcPts val="2700"/>
              </a:spcBef>
              <a:buSzTx/>
              <a:buNone/>
              <a:defRPr sz="4860"/>
            </a:pPr>
            <a:r>
              <a:t>  of Buddhism.</a:t>
            </a:r>
          </a:p>
        </p:txBody>
      </p:sp>
      <p:pic>
        <p:nvPicPr>
          <p:cNvPr id="217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13434" t="0" r="23131" b="0"/>
          <a:stretch>
            <a:fillRect/>
          </a:stretch>
        </p:blipFill>
        <p:spPr>
          <a:xfrm>
            <a:off x="11220495" y="-10415"/>
            <a:ext cx="13190754" cy="1381793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(Songkaeo, 2024), (“The Practice of Almsgiving in Buddhism”, 2023)."/>
          <p:cNvSpPr txBox="1"/>
          <p:nvPr/>
        </p:nvSpPr>
        <p:spPr>
          <a:xfrm>
            <a:off x="350611" y="11027985"/>
            <a:ext cx="24241457" cy="1057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2500"/>
            </a:pPr>
          </a:p>
          <a:p>
            <a:pPr>
              <a:defRPr sz="2500"/>
            </a:pPr>
          </a:p>
          <a:p>
            <a:pPr>
              <a:defRPr sz="2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(Songkaeo, 2024), (“The Practice of Almsgiving in Buddhism”, 2023).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Visiting Temples"/>
          <p:cNvSpPr txBox="1"/>
          <p:nvPr>
            <p:ph type="title"/>
          </p:nvPr>
        </p:nvSpPr>
        <p:spPr>
          <a:xfrm>
            <a:off x="1555674" y="569329"/>
            <a:ext cx="21971001" cy="1750876"/>
          </a:xfrm>
          <a:prstGeom prst="rect">
            <a:avLst/>
          </a:prstGeom>
        </p:spPr>
        <p:txBody>
          <a:bodyPr/>
          <a:lstStyle>
            <a:lvl1pPr>
              <a:defRPr spc="-190" sz="9500"/>
            </a:lvl1pPr>
          </a:lstStyle>
          <a:p>
            <a:pPr/>
            <a:r>
              <a:t>Visiting Temples</a:t>
            </a:r>
          </a:p>
        </p:txBody>
      </p:sp>
      <p:sp>
        <p:nvSpPr>
          <p:cNvPr id="221" name="Listen to Dhamma (sermons). Hear…"/>
          <p:cNvSpPr txBox="1"/>
          <p:nvPr>
            <p:ph type="body" idx="1"/>
          </p:nvPr>
        </p:nvSpPr>
        <p:spPr>
          <a:xfrm>
            <a:off x="-50528" y="3055890"/>
            <a:ext cx="21971001" cy="8256012"/>
          </a:xfrm>
          <a:prstGeom prst="rect">
            <a:avLst/>
          </a:prstGeom>
        </p:spPr>
        <p:txBody>
          <a:bodyPr/>
          <a:lstStyle/>
          <a:p>
            <a:pPr marL="609600" indent="-609600">
              <a:lnSpc>
                <a:spcPct val="100000"/>
              </a:lnSpc>
              <a:defRPr sz="5800"/>
            </a:pPr>
            <a:r>
              <a:t>Listen to Dhamma (sermons). Hear</a:t>
            </a:r>
          </a:p>
          <a:p>
            <a:pPr marL="0" indent="0">
              <a:lnSpc>
                <a:spcPct val="100000"/>
              </a:lnSpc>
              <a:buSzTx/>
              <a:buNone/>
              <a:defRPr sz="5800"/>
            </a:pPr>
            <a:r>
              <a:t>   monks teaching Buddha’s wisdom.</a:t>
            </a:r>
          </a:p>
          <a:p>
            <a:pPr marL="609600" indent="-609600">
              <a:lnSpc>
                <a:spcPct val="100000"/>
              </a:lnSpc>
              <a:defRPr sz="5800"/>
            </a:pPr>
            <a:r>
              <a:t>Listen to chants. Monks will chant</a:t>
            </a:r>
          </a:p>
          <a:p>
            <a:pPr marL="0" indent="0">
              <a:lnSpc>
                <a:spcPct val="100000"/>
              </a:lnSpc>
              <a:buSzTx/>
              <a:buNone/>
              <a:defRPr sz="5800"/>
            </a:pPr>
            <a:r>
              <a:t>   from Buddhist scriptures. </a:t>
            </a:r>
          </a:p>
          <a:p>
            <a:pPr marL="609600" indent="-609600">
              <a:lnSpc>
                <a:spcPct val="100000"/>
              </a:lnSpc>
              <a:defRPr sz="5800"/>
            </a:pPr>
            <a:r>
              <a:t>Participate in ceremonies. Joining </a:t>
            </a:r>
          </a:p>
          <a:p>
            <a:pPr marL="0" indent="0">
              <a:lnSpc>
                <a:spcPct val="100000"/>
              </a:lnSpc>
              <a:buSzTx/>
              <a:buNone/>
              <a:defRPr sz="5800"/>
            </a:pPr>
            <a:r>
              <a:t>   in reciting Buddhist verses.</a:t>
            </a:r>
          </a:p>
        </p:txBody>
      </p:sp>
      <p:pic>
        <p:nvPicPr>
          <p:cNvPr id="222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6264" r="0" b="6264"/>
          <a:stretch>
            <a:fillRect/>
          </a:stretch>
        </p:blipFill>
        <p:spPr>
          <a:xfrm>
            <a:off x="12617738" y="-20326"/>
            <a:ext cx="11837613" cy="13756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editation"/>
          <p:cNvSpPr txBox="1"/>
          <p:nvPr>
            <p:ph type="title"/>
          </p:nvPr>
        </p:nvSpPr>
        <p:spPr>
          <a:xfrm>
            <a:off x="2114352" y="886450"/>
            <a:ext cx="21971001" cy="1814982"/>
          </a:xfrm>
          <a:prstGeom prst="rect">
            <a:avLst/>
          </a:prstGeom>
        </p:spPr>
        <p:txBody>
          <a:bodyPr/>
          <a:lstStyle>
            <a:lvl1pPr>
              <a:defRPr spc="-190" sz="9500"/>
            </a:lvl1pPr>
          </a:lstStyle>
          <a:p>
            <a:pPr/>
            <a:r>
              <a:t>Meditation</a:t>
            </a:r>
          </a:p>
        </p:txBody>
      </p:sp>
      <p:sp>
        <p:nvSpPr>
          <p:cNvPr id="225" name="Meditate on the teachings of…"/>
          <p:cNvSpPr txBox="1"/>
          <p:nvPr>
            <p:ph type="body" idx="1"/>
          </p:nvPr>
        </p:nvSpPr>
        <p:spPr>
          <a:xfrm>
            <a:off x="461594" y="3454042"/>
            <a:ext cx="21806508" cy="828229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5600"/>
            </a:pPr>
            <a:r>
              <a:t>Meditate on the teachings of</a:t>
            </a:r>
          </a:p>
          <a:p>
            <a:pPr marL="0" indent="0">
              <a:buSzTx/>
              <a:buNone/>
              <a:defRPr sz="5600"/>
            </a:pPr>
            <a:r>
              <a:t>Buddha during these festivals.</a:t>
            </a:r>
          </a:p>
          <a:p>
            <a:pPr marL="0" indent="0">
              <a:buSzTx/>
              <a:buNone/>
              <a:defRPr sz="5600"/>
            </a:pPr>
            <a:r>
              <a:t>Send positive energy to all people</a:t>
            </a:r>
          </a:p>
          <a:p>
            <a:pPr marL="0" indent="0">
              <a:buSzTx/>
              <a:buNone/>
              <a:defRPr sz="5600"/>
            </a:pPr>
            <a:r>
              <a:t>in the world in your meditations.</a:t>
            </a:r>
          </a:p>
          <a:p>
            <a:pPr marL="0" indent="0">
              <a:buSzTx/>
              <a:buNone/>
              <a:defRPr sz="5600"/>
            </a:pPr>
            <a:r>
              <a:t>Group meditations in temples</a:t>
            </a:r>
          </a:p>
          <a:p>
            <a:pPr marL="0" indent="0">
              <a:buSzTx/>
              <a:buNone/>
              <a:defRPr sz="5600"/>
            </a:pPr>
            <a:r>
              <a:t>for collective energy.</a:t>
            </a:r>
          </a:p>
        </p:txBody>
      </p:sp>
      <p:pic>
        <p:nvPicPr>
          <p:cNvPr id="226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0" r="0" b="30231"/>
          <a:stretch>
            <a:fillRect/>
          </a:stretch>
        </p:blipFill>
        <p:spPr>
          <a:xfrm>
            <a:off x="11552937" y="-47784"/>
            <a:ext cx="13201758" cy="1381156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(Hanh)."/>
          <p:cNvSpPr txBox="1"/>
          <p:nvPr/>
        </p:nvSpPr>
        <p:spPr>
          <a:xfrm>
            <a:off x="723064" y="10879581"/>
            <a:ext cx="24241456" cy="1057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2500"/>
            </a:pPr>
          </a:p>
          <a:p>
            <a:pPr>
              <a:defRPr sz="2500"/>
            </a:pPr>
          </a:p>
          <a:p>
            <a:pPr>
              <a:defRPr sz="2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(Hanh).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Bathing Buddha"/>
          <p:cNvSpPr txBox="1"/>
          <p:nvPr>
            <p:ph type="title"/>
          </p:nvPr>
        </p:nvSpPr>
        <p:spPr>
          <a:xfrm>
            <a:off x="1951405" y="681628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Bathing Buddha</a:t>
            </a:r>
          </a:p>
        </p:txBody>
      </p:sp>
      <p:sp>
        <p:nvSpPr>
          <p:cNvPr id="230" name="People bathe statues of Buddha on…"/>
          <p:cNvSpPr txBox="1"/>
          <p:nvPr>
            <p:ph type="body" idx="1"/>
          </p:nvPr>
        </p:nvSpPr>
        <p:spPr>
          <a:xfrm>
            <a:off x="484873" y="3055890"/>
            <a:ext cx="21811690" cy="7604220"/>
          </a:xfrm>
          <a:prstGeom prst="rect">
            <a:avLst/>
          </a:prstGeom>
        </p:spPr>
        <p:txBody>
          <a:bodyPr/>
          <a:lstStyle/>
          <a:p>
            <a:pPr marL="0" indent="0" defTabSz="2340805">
              <a:spcBef>
                <a:spcPts val="4300"/>
              </a:spcBef>
              <a:buSzTx/>
              <a:buNone/>
              <a:defRPr sz="5568"/>
            </a:pPr>
            <a:r>
              <a:t>People bathe statues of Buddha on</a:t>
            </a:r>
          </a:p>
          <a:p>
            <a:pPr marL="0" indent="0" defTabSz="2340805">
              <a:spcBef>
                <a:spcPts val="4300"/>
              </a:spcBef>
              <a:buSzTx/>
              <a:buNone/>
              <a:defRPr sz="5568"/>
            </a:pPr>
            <a:r>
              <a:t>Vesak with water to purify the</a:t>
            </a:r>
          </a:p>
          <a:p>
            <a:pPr marL="0" indent="0" defTabSz="2340805">
              <a:spcBef>
                <a:spcPts val="4300"/>
              </a:spcBef>
              <a:buSzTx/>
              <a:buNone/>
              <a:defRPr sz="5568"/>
            </a:pPr>
            <a:r>
              <a:t>mind and body. It is a way to cleanse</a:t>
            </a:r>
          </a:p>
          <a:p>
            <a:pPr marL="0" indent="0" defTabSz="2340805">
              <a:spcBef>
                <a:spcPts val="4300"/>
              </a:spcBef>
              <a:buSzTx/>
              <a:buNone/>
              <a:defRPr sz="5568"/>
            </a:pPr>
            <a:r>
              <a:t>yourself spiritually.</a:t>
            </a:r>
          </a:p>
          <a:p>
            <a:pPr marL="0" indent="0" defTabSz="2340805">
              <a:spcBef>
                <a:spcPts val="4300"/>
              </a:spcBef>
              <a:buSzTx/>
              <a:buNone/>
              <a:defRPr sz="5568"/>
            </a:pPr>
            <a:r>
              <a:t>These statues can be found in many</a:t>
            </a:r>
          </a:p>
          <a:p>
            <a:pPr marL="0" indent="0" defTabSz="2340805">
              <a:spcBef>
                <a:spcPts val="4300"/>
              </a:spcBef>
              <a:buSzTx/>
              <a:buNone/>
              <a:defRPr sz="5568"/>
            </a:pPr>
            <a:r>
              <a:t>places, not just in temples.</a:t>
            </a:r>
          </a:p>
        </p:txBody>
      </p:sp>
      <p:pic>
        <p:nvPicPr>
          <p:cNvPr id="231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0" r="0" b="6608"/>
          <a:stretch>
            <a:fillRect/>
          </a:stretch>
        </p:blipFill>
        <p:spPr>
          <a:xfrm>
            <a:off x="13333362" y="2183"/>
            <a:ext cx="11054609" cy="1371163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(“The Spirit of Practice During the Buddha’s Birthday Celebration (Vesak) – Deer Park Monastery”)."/>
          <p:cNvSpPr txBox="1"/>
          <p:nvPr/>
        </p:nvSpPr>
        <p:spPr>
          <a:xfrm>
            <a:off x="71272" y="11027985"/>
            <a:ext cx="24241456" cy="1057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2500"/>
            </a:pPr>
          </a:p>
          <a:p>
            <a:pPr>
              <a:defRPr sz="2500"/>
            </a:pPr>
          </a:p>
          <a:p>
            <a:pPr>
              <a:defRPr sz="2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(“The Spirit of Practice During the Buddha’s Birthday Celebration (Vesak) – Deer Park Monastery”).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Observing The 5 Precepts"/>
          <p:cNvSpPr txBox="1"/>
          <p:nvPr>
            <p:ph type="title"/>
          </p:nvPr>
        </p:nvSpPr>
        <p:spPr>
          <a:xfrm>
            <a:off x="228812" y="751463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Observing The 5 Precepts</a:t>
            </a:r>
          </a:p>
        </p:txBody>
      </p:sp>
      <p:sp>
        <p:nvSpPr>
          <p:cNvPr id="235" name="Do not harm living beings.…"/>
          <p:cNvSpPr txBox="1"/>
          <p:nvPr>
            <p:ph type="body" idx="1"/>
          </p:nvPr>
        </p:nvSpPr>
        <p:spPr>
          <a:xfrm>
            <a:off x="228812" y="5319305"/>
            <a:ext cx="21971001" cy="8256011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5800"/>
            </a:pPr>
            <a:r>
              <a:t>Do not harm living beings.</a:t>
            </a:r>
          </a:p>
          <a:p>
            <a:pPr marL="609600" indent="-609600">
              <a:defRPr sz="5800"/>
            </a:pPr>
            <a:r>
              <a:t>No Stealing.</a:t>
            </a:r>
          </a:p>
          <a:p>
            <a:pPr marL="609600" indent="-609600">
              <a:defRPr sz="5800"/>
            </a:pPr>
            <a:r>
              <a:t>No sexual misconduct.</a:t>
            </a:r>
          </a:p>
          <a:p>
            <a:pPr marL="609600" indent="-609600">
              <a:defRPr sz="5800"/>
            </a:pPr>
            <a:r>
              <a:t>No lying.</a:t>
            </a:r>
          </a:p>
          <a:p>
            <a:pPr marL="609600" indent="-609600">
              <a:defRPr sz="5800"/>
            </a:pPr>
            <a:r>
              <a:t>No intoxication (Alcohol, etc).</a:t>
            </a:r>
          </a:p>
        </p:txBody>
      </p:sp>
      <p:pic>
        <p:nvPicPr>
          <p:cNvPr id="236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1257" t="0" r="1257" b="0"/>
          <a:stretch>
            <a:fillRect/>
          </a:stretch>
        </p:blipFill>
        <p:spPr>
          <a:xfrm>
            <a:off x="13728548" y="-4686"/>
            <a:ext cx="10665697" cy="13721909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he five precepts are an ethics code…"/>
          <p:cNvSpPr txBox="1"/>
          <p:nvPr/>
        </p:nvSpPr>
        <p:spPr>
          <a:xfrm>
            <a:off x="484873" y="2404098"/>
            <a:ext cx="21971001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5800"/>
            </a:pPr>
            <a:r>
              <a:t>The five precepts are an ethics code</a:t>
            </a:r>
          </a:p>
          <a:p>
            <a:pPr>
              <a:defRPr sz="5800"/>
            </a:pPr>
            <a:r>
              <a:t>for laypeople to follow. They are:</a:t>
            </a:r>
          </a:p>
        </p:txBody>
      </p:sp>
      <p:sp>
        <p:nvSpPr>
          <p:cNvPr id="238" name="(Landaw et al, 2019)."/>
          <p:cNvSpPr txBox="1"/>
          <p:nvPr/>
        </p:nvSpPr>
        <p:spPr>
          <a:xfrm>
            <a:off x="723064" y="10879581"/>
            <a:ext cx="24241456" cy="1057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2500"/>
            </a:pPr>
          </a:p>
          <a:p>
            <a:pPr>
              <a:defRPr sz="2500"/>
            </a:pPr>
          </a:p>
          <a:p>
            <a:pPr>
              <a:defRPr sz="2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(Landaw et al, 2019).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andlelight Procession"/>
          <p:cNvSpPr txBox="1"/>
          <p:nvPr>
            <p:ph type="title"/>
          </p:nvPr>
        </p:nvSpPr>
        <p:spPr>
          <a:xfrm>
            <a:off x="564819" y="642773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Candlelight Procession</a:t>
            </a:r>
          </a:p>
        </p:txBody>
      </p:sp>
      <p:sp>
        <p:nvSpPr>
          <p:cNvPr id="241" name="In the evening, candelight…"/>
          <p:cNvSpPr txBox="1"/>
          <p:nvPr>
            <p:ph type="body" idx="1"/>
          </p:nvPr>
        </p:nvSpPr>
        <p:spPr>
          <a:xfrm>
            <a:off x="564819" y="2543768"/>
            <a:ext cx="21971001" cy="9700538"/>
          </a:xfrm>
          <a:prstGeom prst="rect">
            <a:avLst/>
          </a:prstGeom>
        </p:spPr>
        <p:txBody>
          <a:bodyPr/>
          <a:lstStyle/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In the evening, candelight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processions are carried out and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many people walk three times around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the main temple building. Walking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three times around represents the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Buddha, the Dhamma (teachings), and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The Sangha (Buddhist monastic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5336"/>
            </a:pPr>
            <a:r>
              <a:t>community).</a:t>
            </a:r>
          </a:p>
        </p:txBody>
      </p:sp>
      <p:pic>
        <p:nvPicPr>
          <p:cNvPr id="242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35"/>
          <a:stretch>
            <a:fillRect/>
          </a:stretch>
        </p:blipFill>
        <p:spPr>
          <a:xfrm>
            <a:off x="13190708" y="-21719"/>
            <a:ext cx="11216499" cy="1375943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(Landaw et al., Buddhism For Dummies, 2019)."/>
          <p:cNvSpPr txBox="1"/>
          <p:nvPr/>
        </p:nvSpPr>
        <p:spPr>
          <a:xfrm>
            <a:off x="723064" y="10879581"/>
            <a:ext cx="24241456" cy="1057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2500"/>
            </a:pPr>
          </a:p>
          <a:p>
            <a:pPr>
              <a:defRPr sz="2500"/>
            </a:pPr>
          </a:p>
          <a:p>
            <a:pPr>
              <a:defRPr sz="2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(Landaw et al., Buddhism For Dummies, 2019).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28884" r="0" b="28884"/>
          <a:stretch>
            <a:fillRect/>
          </a:stretch>
        </p:blipFill>
        <p:spPr>
          <a:xfrm>
            <a:off x="-1" y="-7183"/>
            <a:ext cx="24384001" cy="1373036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“Radiate boundless love to the entire world.” -…"/>
          <p:cNvSpPr/>
          <p:nvPr/>
        </p:nvSpPr>
        <p:spPr>
          <a:xfrm>
            <a:off x="3688091" y="11543906"/>
            <a:ext cx="20825456" cy="22190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“Radiate boundless love to the entire world.” -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6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Buddha</a:t>
            </a:r>
          </a:p>
        </p:txBody>
      </p:sp>
      <p:sp>
        <p:nvSpPr>
          <p:cNvPr id="247" name="Thai people embrace Buddhism’s compassion and wisdom. Maybe that’s why Thailand is known as…"/>
          <p:cNvSpPr/>
          <p:nvPr/>
        </p:nvSpPr>
        <p:spPr>
          <a:xfrm>
            <a:off x="-385608" y="8225720"/>
            <a:ext cx="20825455" cy="292915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767715">
              <a:lnSpc>
                <a:spcPct val="100000"/>
              </a:lnSpc>
              <a:spcBef>
                <a:spcPts val="0"/>
              </a:spcBef>
              <a:defRPr sz="604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Thai people embrace Buddhism’s compassion and wisdom. Maybe that’s why Thailand is known as</a:t>
            </a:r>
          </a:p>
          <a:p>
            <a:pPr algn="ctr" defTabSz="767715">
              <a:lnSpc>
                <a:spcPct val="100000"/>
              </a:lnSpc>
              <a:spcBef>
                <a:spcPts val="0"/>
              </a:spcBef>
              <a:defRPr sz="604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“The Land of Smiles.”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6132" r="0" b="6132"/>
          <a:stretch>
            <a:fillRect/>
          </a:stretch>
        </p:blipFill>
        <p:spPr>
          <a:xfrm>
            <a:off x="-49649" y="-4959"/>
            <a:ext cx="24483298" cy="1373855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he ancient city of Taxila was a prominent…"/>
          <p:cNvSpPr txBox="1"/>
          <p:nvPr>
            <p:ph type="title"/>
          </p:nvPr>
        </p:nvSpPr>
        <p:spPr>
          <a:xfrm>
            <a:off x="1779272" y="21156"/>
            <a:ext cx="20825456" cy="2219072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algn="ctr" defTabSz="825500">
              <a:lnSpc>
                <a:spcPct val="100000"/>
              </a:lnSpc>
              <a:defRPr b="0" spc="0" sz="6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The ancient city of Taxila was a prominent </a:t>
            </a:r>
          </a:p>
          <a:p>
            <a:pPr algn="ctr" defTabSz="825500">
              <a:lnSpc>
                <a:spcPct val="100000"/>
              </a:lnSpc>
              <a:defRPr b="0" spc="0" sz="6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Buddhist learning centre in India.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954"/>
          <a:stretch>
            <a:fillRect/>
          </a:stretch>
        </p:blipFill>
        <p:spPr>
          <a:xfrm>
            <a:off x="12420235" y="-7137"/>
            <a:ext cx="11967736" cy="13730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 Gallery" descr="Image Gallery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032"/>
          <a:stretch>
            <a:fillRect/>
          </a:stretch>
        </p:blipFill>
        <p:spPr>
          <a:xfrm>
            <a:off x="-5820" y="-65515"/>
            <a:ext cx="12517230" cy="1384703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axila Museum has preserved many Buddhist relics."/>
          <p:cNvSpPr txBox="1"/>
          <p:nvPr/>
        </p:nvSpPr>
        <p:spPr>
          <a:xfrm>
            <a:off x="1206500" y="-24248"/>
            <a:ext cx="21971000" cy="2492416"/>
          </a:xfrm>
          <a:prstGeom prst="rect">
            <a:avLst/>
          </a:prstGeom>
          <a:solidFill>
            <a:srgbClr val="000000">
              <a:alpha val="8165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6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Taxila Museum has preserved many Buddhist relics.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Buddhism Begins in…"/>
          <p:cNvSpPr txBox="1"/>
          <p:nvPr>
            <p:ph type="title"/>
          </p:nvPr>
        </p:nvSpPr>
        <p:spPr>
          <a:xfrm>
            <a:off x="484873" y="302314"/>
            <a:ext cx="21971001" cy="2564245"/>
          </a:xfrm>
          <a:prstGeom prst="rect">
            <a:avLst/>
          </a:prstGeom>
        </p:spPr>
        <p:txBody>
          <a:bodyPr/>
          <a:lstStyle/>
          <a:p>
            <a:pPr defTabSz="2292038">
              <a:lnSpc>
                <a:spcPct val="100000"/>
              </a:lnSpc>
              <a:defRPr spc="-159" sz="7990"/>
            </a:pPr>
            <a:r>
              <a:t>Buddhism Begins in</a:t>
            </a:r>
          </a:p>
          <a:p>
            <a:pPr defTabSz="2292038">
              <a:lnSpc>
                <a:spcPct val="100000"/>
              </a:lnSpc>
              <a:defRPr spc="-159" sz="7990"/>
            </a:pPr>
            <a:r>
              <a:t>India</a:t>
            </a:r>
          </a:p>
        </p:txBody>
      </p:sp>
      <p:sp>
        <p:nvSpPr>
          <p:cNvPr id="175" name="Buddhism has its origins in ancient India…"/>
          <p:cNvSpPr txBox="1"/>
          <p:nvPr>
            <p:ph type="body" idx="1"/>
          </p:nvPr>
        </p:nvSpPr>
        <p:spPr>
          <a:xfrm>
            <a:off x="298646" y="3154425"/>
            <a:ext cx="21971001" cy="8600003"/>
          </a:xfrm>
          <a:prstGeom prst="rect">
            <a:avLst/>
          </a:prstGeom>
        </p:spPr>
        <p:txBody>
          <a:bodyPr/>
          <a:lstStyle/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Buddhism has its origins in ancient India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where Siddhartha Gautama,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later known as Buddha, attained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enlightenment (nirvana). His teachings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spread across India, especially during 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the reign of Emperor Ashoka (3rd century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BCE) who embraced Buddhism.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Ashoka sent missionary monks</a:t>
            </a:r>
          </a:p>
          <a:p>
            <a:pPr marL="0" indent="0" defTabSz="1658070">
              <a:lnSpc>
                <a:spcPct val="80000"/>
              </a:lnSpc>
              <a:spcBef>
                <a:spcPts val="3000"/>
              </a:spcBef>
              <a:buSzTx/>
              <a:buNone/>
              <a:defRPr sz="4760"/>
            </a:pPr>
            <a:r>
              <a:t>to Thailand.</a:t>
            </a:r>
          </a:p>
        </p:txBody>
      </p:sp>
      <p:pic>
        <p:nvPicPr>
          <p:cNvPr id="176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9395" r="0" b="9395"/>
          <a:stretch>
            <a:fillRect/>
          </a:stretch>
        </p:blipFill>
        <p:spPr>
          <a:xfrm>
            <a:off x="11813092" y="-16548"/>
            <a:ext cx="12697818" cy="137490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" name="Group"/>
          <p:cNvGrpSpPr/>
          <p:nvPr/>
        </p:nvGrpSpPr>
        <p:grpSpPr>
          <a:xfrm>
            <a:off x="12468959" y="10414216"/>
            <a:ext cx="11386082" cy="3314177"/>
            <a:chOff x="0" y="0"/>
            <a:chExt cx="11386080" cy="3314175"/>
          </a:xfrm>
        </p:grpSpPr>
        <p:sp>
          <p:nvSpPr>
            <p:cNvPr id="177" name="Title"/>
            <p:cNvSpPr/>
            <p:nvPr/>
          </p:nvSpPr>
          <p:spPr>
            <a:xfrm>
              <a:off x="0" y="0"/>
              <a:ext cx="1138608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Title</a:t>
              </a:r>
            </a:p>
          </p:txBody>
        </p:sp>
        <p:sp>
          <p:nvSpPr>
            <p:cNvPr id="178" name="Mahabodhi Temple is built on…"/>
            <p:cNvSpPr txBox="1"/>
            <p:nvPr/>
          </p:nvSpPr>
          <p:spPr>
            <a:xfrm>
              <a:off x="0" y="612353"/>
              <a:ext cx="11386081" cy="2701823"/>
            </a:xfrm>
            <a:prstGeom prst="rect">
              <a:avLst/>
            </a:prstGeom>
            <a:solidFill>
              <a:srgbClr val="000000">
                <a:alpha val="86363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algn="ctr" defTabSz="808990">
                <a:lnSpc>
                  <a:spcPct val="100000"/>
                </a:lnSpc>
                <a:spcBef>
                  <a:spcPts val="0"/>
                </a:spcBef>
                <a:defRPr sz="5586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Mahabodhi Temple is built on</a:t>
              </a:r>
            </a:p>
            <a:p>
              <a:pPr algn="ctr" defTabSz="808990">
                <a:lnSpc>
                  <a:spcPct val="100000"/>
                </a:lnSpc>
                <a:spcBef>
                  <a:spcPts val="0"/>
                </a:spcBef>
                <a:defRPr sz="5586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the site where Buddha attained </a:t>
              </a:r>
            </a:p>
            <a:p>
              <a:pPr algn="ctr" defTabSz="808990">
                <a:lnSpc>
                  <a:spcPct val="100000"/>
                </a:lnSpc>
                <a:spcBef>
                  <a:spcPts val="0"/>
                </a:spcBef>
                <a:defRPr sz="5586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enlightenment in India.</a:t>
              </a:r>
            </a:p>
          </p:txBody>
        </p:sp>
      </p:grpSp>
      <p:sp>
        <p:nvSpPr>
          <p:cNvPr id="180" name="(Chodron, 2001), (Kusalasaya, 1983)."/>
          <p:cNvSpPr txBox="1"/>
          <p:nvPr/>
        </p:nvSpPr>
        <p:spPr>
          <a:xfrm>
            <a:off x="298647" y="13071720"/>
            <a:ext cx="21971001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2700"/>
            </a:lvl1pPr>
          </a:lstStyle>
          <a:p>
            <a:pPr/>
            <a:r>
              <a:t>(Chodron, 2001), (Kusalasaya, 1983).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12384" r="0" b="12384"/>
          <a:stretch>
            <a:fillRect/>
          </a:stretch>
        </p:blipFill>
        <p:spPr>
          <a:xfrm>
            <a:off x="-14480" y="-24327"/>
            <a:ext cx="24412960" cy="1382851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Buddhism spreads to Thailand."/>
          <p:cNvSpPr txBox="1"/>
          <p:nvPr/>
        </p:nvSpPr>
        <p:spPr>
          <a:xfrm>
            <a:off x="2664166" y="12503715"/>
            <a:ext cx="19572519" cy="1226789"/>
          </a:xfrm>
          <a:prstGeom prst="rect">
            <a:avLst/>
          </a:prstGeom>
          <a:solidFill>
            <a:srgbClr val="000000">
              <a:alpha val="9046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726440">
              <a:lnSpc>
                <a:spcPct val="100000"/>
              </a:lnSpc>
              <a:spcBef>
                <a:spcPts val="0"/>
              </a:spcBef>
              <a:defRPr sz="748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Buddhism spreads to Thailand.</a:t>
            </a:r>
          </a:p>
        </p:txBody>
      </p:sp>
      <p:sp>
        <p:nvSpPr>
          <p:cNvPr id="184" name="The Sukhothai Kingdom is known as the…"/>
          <p:cNvSpPr txBox="1"/>
          <p:nvPr/>
        </p:nvSpPr>
        <p:spPr>
          <a:xfrm>
            <a:off x="813816" y="14086"/>
            <a:ext cx="22080844" cy="2291862"/>
          </a:xfrm>
          <a:prstGeom prst="rect">
            <a:avLst/>
          </a:prstGeom>
          <a:solidFill>
            <a:srgbClr val="000000">
              <a:alpha val="8224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693419">
              <a:lnSpc>
                <a:spcPct val="100000"/>
              </a:lnSpc>
              <a:spcBef>
                <a:spcPts val="0"/>
              </a:spcBef>
              <a:defRPr sz="714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The Sukhothai Kingdom is known as the </a:t>
            </a:r>
          </a:p>
          <a:p>
            <a:pPr algn="ctr" defTabSz="693419">
              <a:lnSpc>
                <a:spcPct val="100000"/>
              </a:lnSpc>
              <a:spcBef>
                <a:spcPts val="0"/>
              </a:spcBef>
              <a:defRPr sz="714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“Cradle of Thai Civilisation.” It embraced Buddhism.</a:t>
            </a:r>
          </a:p>
        </p:txBody>
      </p:sp>
      <p:sp>
        <p:nvSpPr>
          <p:cNvPr id="185" name="(&quot;Sukhothai Timeline -World History Encyclopedia&quot;)."/>
          <p:cNvSpPr txBox="1"/>
          <p:nvPr/>
        </p:nvSpPr>
        <p:spPr>
          <a:xfrm>
            <a:off x="18154832" y="12048758"/>
            <a:ext cx="6245339" cy="550900"/>
          </a:xfrm>
          <a:prstGeom prst="rect">
            <a:avLst/>
          </a:prstGeom>
          <a:solidFill>
            <a:srgbClr val="000000">
              <a:alpha val="9046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("Sukhothai </a:t>
            </a:r>
            <a:r>
              <a:rPr sz="2400"/>
              <a:t>Timeline</a:t>
            </a:r>
            <a:r>
              <a:t> -World History Encyclopedia").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0" r="0" b="25248"/>
          <a:stretch>
            <a:fillRect/>
          </a:stretch>
        </p:blipFill>
        <p:spPr>
          <a:xfrm>
            <a:off x="-638" y="-4454"/>
            <a:ext cx="24385276" cy="1372490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Buddhism in Thailand Today"/>
          <p:cNvSpPr txBox="1"/>
          <p:nvPr>
            <p:ph type="title"/>
          </p:nvPr>
        </p:nvSpPr>
        <p:spPr>
          <a:xfrm>
            <a:off x="352534" y="-8513"/>
            <a:ext cx="21971001" cy="1611934"/>
          </a:xfrm>
          <a:prstGeom prst="rect">
            <a:avLst/>
          </a:prstGeom>
        </p:spPr>
        <p:txBody>
          <a:bodyPr/>
          <a:lstStyle>
            <a:lvl1pPr>
              <a:defRPr spc="-190" sz="9500">
                <a:solidFill>
                  <a:srgbClr val="FFFFFF"/>
                </a:solidFill>
              </a:defRPr>
            </a:lvl1pPr>
          </a:lstStyle>
          <a:p>
            <a:pPr/>
            <a:r>
              <a:t>Buddhism in Thailand Today</a:t>
            </a:r>
          </a:p>
        </p:txBody>
      </p:sp>
      <p:sp>
        <p:nvSpPr>
          <p:cNvPr id="189" name="Roughly 94% of Thai people identify as Buddhists.…"/>
          <p:cNvSpPr txBox="1"/>
          <p:nvPr>
            <p:ph type="body" idx="1"/>
          </p:nvPr>
        </p:nvSpPr>
        <p:spPr>
          <a:xfrm>
            <a:off x="-2114964" y="1571501"/>
            <a:ext cx="22810657" cy="8256012"/>
          </a:xfrm>
          <a:prstGeom prst="rect">
            <a:avLst/>
          </a:prstGeom>
        </p:spPr>
        <p:txBody>
          <a:bodyPr/>
          <a:lstStyle/>
          <a:p>
            <a:pPr marL="0" indent="0" algn="ctr" defTabSz="825500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Roughly 94% of Thai people identify as Buddhists.</a:t>
            </a:r>
          </a:p>
          <a:p>
            <a:pPr marL="0" indent="0" algn="ctr" defTabSz="825500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       Many young men become Buddhist monks at some point in their lives.</a:t>
            </a:r>
          </a:p>
        </p:txBody>
      </p:sp>
      <p:sp>
        <p:nvSpPr>
          <p:cNvPr id="190" name="Buddhism is a major infuence in Thai society."/>
          <p:cNvSpPr txBox="1"/>
          <p:nvPr/>
        </p:nvSpPr>
        <p:spPr>
          <a:xfrm>
            <a:off x="161250" y="12503604"/>
            <a:ext cx="24061500" cy="1231752"/>
          </a:xfrm>
          <a:prstGeom prst="rect">
            <a:avLst/>
          </a:prstGeom>
          <a:solidFill>
            <a:srgbClr val="000000">
              <a:alpha val="8646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6800">
                <a:solidFill>
                  <a:srgbClr val="FFFFFF"/>
                </a:solidFill>
              </a:defRPr>
            </a:lvl1pPr>
          </a:lstStyle>
          <a:p>
            <a: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Buddhism is a major infuence in Thai society.</a:t>
            </a:r>
          </a:p>
        </p:txBody>
      </p:sp>
      <p:sp>
        <p:nvSpPr>
          <p:cNvPr id="191" name="(BOI : The Board of Investment of Thailand), (“Buat Nak: Rituals before Monkhood – Thailand Foundation”)"/>
          <p:cNvSpPr txBox="1"/>
          <p:nvPr/>
        </p:nvSpPr>
        <p:spPr>
          <a:xfrm>
            <a:off x="18182535" y="11579161"/>
            <a:ext cx="6029440" cy="942084"/>
          </a:xfrm>
          <a:prstGeom prst="rect">
            <a:avLst/>
          </a:prstGeom>
          <a:solidFill>
            <a:srgbClr val="000000">
              <a:alpha val="9046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25195">
              <a:lnSpc>
                <a:spcPct val="100000"/>
              </a:lnSpc>
              <a:spcBef>
                <a:spcPts val="0"/>
              </a:spcBef>
              <a:defRPr sz="2046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(BOI : The Board of Investment of Thailand), (“Buat Nak: Rituals before Monkhood – Thailand Foundation”)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6370" r="0" b="6370"/>
          <a:stretch>
            <a:fillRect/>
          </a:stretch>
        </p:blipFill>
        <p:spPr>
          <a:xfrm>
            <a:off x="-6639" y="-4686"/>
            <a:ext cx="24397278" cy="1376319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here are roughly 43,000 Buddhist temples in Thailand."/>
          <p:cNvSpPr txBox="1"/>
          <p:nvPr/>
        </p:nvSpPr>
        <p:spPr>
          <a:xfrm>
            <a:off x="1614427" y="9108"/>
            <a:ext cx="21155147" cy="10809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There are roughly 43,000 Buddhist temples in Thailand.</a:t>
            </a:r>
          </a:p>
        </p:txBody>
      </p:sp>
      <p:sp>
        <p:nvSpPr>
          <p:cNvPr id="195" name="(“Thailand: Number of Buddhist Temples | Statista”)"/>
          <p:cNvSpPr txBox="1"/>
          <p:nvPr/>
        </p:nvSpPr>
        <p:spPr>
          <a:xfrm>
            <a:off x="17756885" y="13238340"/>
            <a:ext cx="6598492" cy="4826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(“</a:t>
            </a:r>
            <a:r>
              <a:rPr sz="2500"/>
              <a:t>Thailand</a:t>
            </a:r>
            <a:r>
              <a:t>: Number of Buddhist Temples | Statista”)</a:t>
            </a:r>
          </a:p>
        </p:txBody>
      </p:sp>
      <p:sp>
        <p:nvSpPr>
          <p:cNvPr id="196" name="Buddhism is very important to Thai people."/>
          <p:cNvSpPr txBox="1"/>
          <p:nvPr/>
        </p:nvSpPr>
        <p:spPr>
          <a:xfrm>
            <a:off x="1614427" y="1579361"/>
            <a:ext cx="21155147" cy="10809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Buddhism is very important to Thai people.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1174" r="0" b="1174"/>
          <a:stretch>
            <a:fillRect/>
          </a:stretch>
        </p:blipFill>
        <p:spPr>
          <a:xfrm>
            <a:off x="-27249" y="-16338"/>
            <a:ext cx="24384001" cy="1376281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wo of the most sacred Buddhist festivals in Thailand."/>
          <p:cNvSpPr txBox="1"/>
          <p:nvPr>
            <p:ph type="subTitle" idx="1"/>
          </p:nvPr>
        </p:nvSpPr>
        <p:spPr>
          <a:xfrm>
            <a:off x="1904848" y="2044791"/>
            <a:ext cx="21971001" cy="8256011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spcBef>
                <a:spcPts val="4500"/>
              </a:spcBef>
              <a:defRPr b="0" sz="6700">
                <a:solidFill>
                  <a:srgbClr val="FFFFFF"/>
                </a:solidFill>
              </a:defRPr>
            </a:lvl1pPr>
          </a:lstStyle>
          <a:p>
            <a:pPr/>
            <a:r>
              <a:t>Two of the most sacred Buddhist festivals in Thailand.</a:t>
            </a:r>
          </a:p>
        </p:txBody>
      </p:sp>
      <p:sp>
        <p:nvSpPr>
          <p:cNvPr id="200" name="Vesak and Magha Puja"/>
          <p:cNvSpPr txBox="1"/>
          <p:nvPr/>
        </p:nvSpPr>
        <p:spPr>
          <a:xfrm>
            <a:off x="4862433" y="230512"/>
            <a:ext cx="15590267" cy="18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Vesak and Magha Puja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14594" r="0" b="14594"/>
          <a:stretch>
            <a:fillRect/>
          </a:stretch>
        </p:blipFill>
        <p:spPr>
          <a:xfrm>
            <a:off x="-3427000" y="14505"/>
            <a:ext cx="30754400" cy="136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Various activities and actions occur during Vesak and Magha Puja, especially in and around temples and shrines. They are a time for Thai Buddhists to reflect on and celebrate Buddha’s teachings and life."/>
          <p:cNvSpPr txBox="1"/>
          <p:nvPr>
            <p:ph type="body" sz="half" idx="1"/>
          </p:nvPr>
        </p:nvSpPr>
        <p:spPr>
          <a:xfrm>
            <a:off x="58544" y="278740"/>
            <a:ext cx="24266912" cy="303040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Various activities and actions occur during Vesak and Magha Puja, especially in and around temples and shrines. They are a time for Thai Buddhists to reflect on and celebrate Buddha’s teachings and life.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18802" t="0" r="18802" b="0"/>
          <a:stretch>
            <a:fillRect/>
          </a:stretch>
        </p:blipFill>
        <p:spPr>
          <a:xfrm>
            <a:off x="12299688" y="-14208"/>
            <a:ext cx="12833372" cy="1373823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What is Vesak?"/>
          <p:cNvSpPr txBox="1"/>
          <p:nvPr>
            <p:ph type="title"/>
          </p:nvPr>
        </p:nvSpPr>
        <p:spPr>
          <a:xfrm>
            <a:off x="1517712" y="703543"/>
            <a:ext cx="11241895" cy="1622118"/>
          </a:xfrm>
          <a:prstGeom prst="rect">
            <a:avLst/>
          </a:prstGeom>
        </p:spPr>
        <p:txBody>
          <a:bodyPr/>
          <a:lstStyle>
            <a:lvl1pPr>
              <a:defRPr spc="-190" sz="9500"/>
            </a:lvl1pPr>
          </a:lstStyle>
          <a:p>
            <a:pPr/>
            <a:r>
              <a:t>What is Vesak?</a:t>
            </a:r>
          </a:p>
        </p:txBody>
      </p:sp>
      <p:sp>
        <p:nvSpPr>
          <p:cNvPr id="207" name="Vesak is a day that Buddhists…"/>
          <p:cNvSpPr txBox="1"/>
          <p:nvPr>
            <p:ph type="body" idx="1"/>
          </p:nvPr>
        </p:nvSpPr>
        <p:spPr>
          <a:xfrm>
            <a:off x="420446" y="1051495"/>
            <a:ext cx="24241456" cy="10572837"/>
          </a:xfrm>
          <a:prstGeom prst="rect">
            <a:avLst/>
          </a:prstGeom>
        </p:spPr>
        <p:txBody>
          <a:bodyPr/>
          <a:lstStyle/>
          <a:p>
            <a:pPr marL="0" indent="0" defTabSz="1463003">
              <a:spcBef>
                <a:spcPts val="2700"/>
              </a:spcBef>
              <a:buSzTx/>
              <a:buNone/>
              <a:defRPr sz="3600"/>
            </a:pPr>
          </a:p>
          <a:p>
            <a:pPr marL="0" indent="0" defTabSz="1463003">
              <a:spcBef>
                <a:spcPts val="2700"/>
              </a:spcBef>
              <a:buSzTx/>
              <a:buNone/>
              <a:defRPr sz="3600"/>
            </a:pPr>
          </a:p>
          <a:p>
            <a:pPr marL="0" indent="0" defTabSz="1463003">
              <a:spcBef>
                <a:spcPts val="2700"/>
              </a:spcBef>
              <a:buSzTx/>
              <a:buNone/>
              <a:defRPr sz="3600"/>
            </a:pPr>
          </a:p>
          <a:p>
            <a:pPr marL="0" indent="0" defTabSz="1463003">
              <a:spcBef>
                <a:spcPts val="2700"/>
              </a:spcBef>
              <a:buSzTx/>
              <a:buNone/>
              <a:defRPr sz="5940"/>
            </a:pPr>
            <a:r>
              <a:t>Vesak is a day that Buddhists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sz="5940"/>
            </a:pPr>
            <a:r>
              <a:t>celebrate the birth,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sz="5940"/>
            </a:pPr>
            <a:r>
              <a:t>enlightenment (nirvana),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sz="5940"/>
            </a:pPr>
            <a:r>
              <a:t>and the passing of Buddha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sz="5940"/>
            </a:pPr>
            <a:r>
              <a:t>(parinirvana).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sz="5940"/>
            </a:pPr>
            <a:r>
              <a:t>It is the most sacred day </a:t>
            </a:r>
            <a:r>
              <a:t>for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sz="5940"/>
            </a:pPr>
            <a:r>
              <a:t>Buddhists around the world</a:t>
            </a:r>
            <a:r>
              <a:t>.</a:t>
            </a:r>
          </a:p>
        </p:txBody>
      </p:sp>
      <p:sp>
        <p:nvSpPr>
          <p:cNvPr id="208" name="(“Vesak - Buddhism for Beginners | Tricycle: The Buddhist Review”)."/>
          <p:cNvSpPr txBox="1"/>
          <p:nvPr/>
        </p:nvSpPr>
        <p:spPr>
          <a:xfrm>
            <a:off x="420446" y="11004707"/>
            <a:ext cx="24241456" cy="1057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2500"/>
            </a:pPr>
          </a:p>
          <a:p>
            <a:pPr>
              <a:defRPr sz="2500"/>
            </a:pPr>
          </a:p>
          <a:p>
            <a:pPr>
              <a:defRPr sz="2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(“Vesak - Buddhism for Beginners | Tricycle: The Buddhist Review”).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What is Magha Puja?"/>
          <p:cNvSpPr txBox="1"/>
          <p:nvPr>
            <p:ph type="title"/>
          </p:nvPr>
        </p:nvSpPr>
        <p:spPr>
          <a:xfrm>
            <a:off x="368481" y="217018"/>
            <a:ext cx="21971001" cy="1803706"/>
          </a:xfrm>
          <a:prstGeom prst="rect">
            <a:avLst/>
          </a:prstGeom>
        </p:spPr>
        <p:txBody>
          <a:bodyPr/>
          <a:lstStyle>
            <a:lvl1pPr>
              <a:defRPr spc="-190" sz="9500"/>
            </a:lvl1pPr>
          </a:lstStyle>
          <a:p>
            <a:pPr/>
            <a:r>
              <a:t>What is Magha Puja?</a:t>
            </a:r>
          </a:p>
        </p:txBody>
      </p:sp>
      <p:sp>
        <p:nvSpPr>
          <p:cNvPr id="211" name="On Magha Puja Buddhists celebrate…"/>
          <p:cNvSpPr txBox="1"/>
          <p:nvPr>
            <p:ph type="body" idx="1"/>
          </p:nvPr>
        </p:nvSpPr>
        <p:spPr>
          <a:xfrm>
            <a:off x="364300" y="1947182"/>
            <a:ext cx="26301853" cy="12020637"/>
          </a:xfrm>
          <a:prstGeom prst="rect">
            <a:avLst/>
          </a:prstGeom>
        </p:spPr>
        <p:txBody>
          <a:bodyPr/>
          <a:lstStyle/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On Magha Puja Buddhists celebrate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the gathering of Buddha and 1,250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enlightened disciples and the 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teaching he gave them. He taught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three of the core principles in 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Buddhism: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“To avoid all evil,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To cultivate good, 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  <a:r>
              <a:t>And to cleanse ones mind.”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902"/>
            </a:pPr>
          </a:p>
        </p:txBody>
      </p:sp>
      <p:pic>
        <p:nvPicPr>
          <p:cNvPr id="212" name="Image Gallery" descr="Image Gallery"/>
          <p:cNvPicPr>
            <a:picLocks noChangeAspect="1"/>
          </p:cNvPicPr>
          <p:nvPr/>
        </p:nvPicPr>
        <p:blipFill>
          <a:blip r:embed="rId2">
            <a:extLst/>
          </a:blip>
          <a:srcRect l="0" t="6352" r="0" b="6352"/>
          <a:stretch>
            <a:fillRect/>
          </a:stretch>
        </p:blipFill>
        <p:spPr>
          <a:xfrm>
            <a:off x="12470157" y="-57971"/>
            <a:ext cx="11913358" cy="1381736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(O’Brien, 2008), (The Dhammapada, 2010)."/>
          <p:cNvSpPr txBox="1"/>
          <p:nvPr/>
        </p:nvSpPr>
        <p:spPr>
          <a:xfrm>
            <a:off x="257498" y="11004707"/>
            <a:ext cx="24241456" cy="1057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2500"/>
            </a:pPr>
          </a:p>
          <a:p>
            <a:pPr>
              <a:defRPr sz="2500"/>
            </a:pPr>
          </a:p>
          <a:p>
            <a:pPr>
              <a:defRPr sz="2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(O’Brien, 2008), (The Dhammapada, 2010).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